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Libre Franklin"/>
      <p:regular r:id="rId48"/>
      <p:bold r:id="rId49"/>
      <p:italic r:id="rId50"/>
      <p:boldItalic r:id="rId51"/>
    </p:embeddedFont>
    <p:embeddedFont>
      <p:font typeface="Libre Baskerville"/>
      <p:regular r:id="rId52"/>
      <p:bold r:id="rId53"/>
      <p: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ibreFranklin-regular.fntdata"/><Relationship Id="rId47" Type="http://schemas.openxmlformats.org/officeDocument/2006/relationships/slide" Target="slides/slide42.xml"/><Relationship Id="rId49" Type="http://schemas.openxmlformats.org/officeDocument/2006/relationships/font" Target="fonts/LibreFrankli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breFranklin-boldItalic.fntdata"/><Relationship Id="rId50" Type="http://schemas.openxmlformats.org/officeDocument/2006/relationships/font" Target="fonts/LibreFranklin-italic.fntdata"/><Relationship Id="rId53" Type="http://schemas.openxmlformats.org/officeDocument/2006/relationships/font" Target="fonts/LibreBaskerville-bold.fntdata"/><Relationship Id="rId52" Type="http://schemas.openxmlformats.org/officeDocument/2006/relationships/font" Target="fonts/LibreBaskervill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ibreBaskervill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b8c766d58_2_0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4b8c766d58_2_0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7" name="Google Shape;67;g24b8c766d58_2_0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5d7cc0faf_0_6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25d7cc0faf_0_6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5" name="Google Shape;145;g225d7cc0faf_0_6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69c0840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69c0840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69c0840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69c0840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69c0840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69c0840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69c08407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69c08407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69c08407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69c08407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69c08407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69c08407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argmin not differentiable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69c08407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69c08407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69c08407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69c0840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6b30eadf6_0_7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26b30eadf6_0_7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20" name="Google Shape;220;g226b30eadf6_0_7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b8c766d58_2_7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4b8c766d58_2_7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76" name="Google Shape;76;g24b8c766d58_2_7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b85cda2e_0_0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26b85cda2e_0_0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27" name="Google Shape;227;g226b85cda2e_0_0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6b85cda2e_0_22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26b85cda2e_0_22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35" name="Google Shape;235;g226b85cda2e_0_22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f20490f5d_0_22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4f20490f5d_0_22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43" name="Google Shape;243;g24f20490f5d_0_22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eb318b5ae_0_1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4eb318b5ae_0_1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54" name="Google Shape;254;g24eb318b5ae_0_1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6b85cda2e_0_31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26b85cda2e_0_31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62" name="Google Shape;262;g226b85cda2e_0_31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6b85cda2e_0_45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26b85cda2e_0_45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70" name="Google Shape;270;g226b85cda2e_0_45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6b85cda2e_0_53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26b85cda2e_0_53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78" name="Google Shape;278;g226b85cda2e_0_53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6b85cda2e_0_61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26b85cda2e_0_61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86" name="Google Shape;286;g226b85cda2e_0_61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f20490f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f20490f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6b85cda2e_0_107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26b85cda2e_0_107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03" name="Google Shape;303;g226b85cda2e_0_107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b8c766d58_2_13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4b8c766d58_2_13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4" name="Google Shape;84;g24b8c766d58_2_13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6b85cda2e_0_114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26b85cda2e_0_114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1" name="Google Shape;311;g226b85cda2e_0_114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f20490f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f20490f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eb318b5ae_0_8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4eb318b5ae_0_8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28" name="Google Shape;328;g24eb318b5ae_0_8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6b85cda2e_0_69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26b85cda2e_0_69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36" name="Google Shape;336;g226b85cda2e_0_69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6b30eadf6_0_15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26b30eadf6_0_15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4" name="Google Shape;344;g226b30eadf6_0_15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6b85cda2e_0_6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26b85cda2e_0_6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51" name="Google Shape;351;g226b85cda2e_0_6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ecd4cdd20_0_71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4ecd4cdd20_0_71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59" name="Google Shape;359;g24ecd4cdd20_0_71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ecd4cdd20_0_76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4ecd4cdd20_0_76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66" name="Google Shape;366;g24ecd4cdd20_0_76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ecd4cdd20_0_83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4ecd4cdd20_0_83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74" name="Google Shape;374;g24ecd4cdd20_0_83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ecd4cdd20_0_104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4ecd4cdd20_0_104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82" name="Google Shape;382;g24ecd4cdd20_0_104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b8c766d58_2_18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4b8c766d58_2_18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Frame interpolation is a kind of video processing method.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By using two image to gain frame between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Commonly, use generative model to predict frmaes.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It can include more contexual msg. But SLOW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1" name="Google Shape;91;g24b8c766d58_2_18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ecd4cdd20_0_95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4ecd4cdd20_0_95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90" name="Google Shape;390;g24ecd4cdd20_0_95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f204bbd05_0_0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4f204bbd05_0_0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01" name="Google Shape;401;g24f204bbd05_0_0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ecd4cdd20_0_113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4ecd4cdd20_0_113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09" name="Google Shape;409;g24ecd4cdd20_0_113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ecd4cdd20_0_0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4ecd4cdd20_0_0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Frame interpolation is a kind of video processing method.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By using two image to gain frame between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Commonly, use generative model to predict frmaes.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It can include more contexual msg. But SLOW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9" name="Google Shape;99;g24ecd4cdd20_0_0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ecd4cdd20_0_26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4ecd4cdd20_0_26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Frame interpolation is a kind of video processing method.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By using two image to gain frame between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Commonly, use generative model to predict frmaes.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It can include more contexual msg. But SLOW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9" name="Google Shape;109;g24ecd4cdd20_0_26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ecd4cdd20_0_12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4ecd4cdd20_0_12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Frame interpolation is a kind of video processing method.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By using two image to gain frame between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Commonly, use generative model to predict frmaes.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It can include more contexual msg. But SLOW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1" name="Google Shape;121;g24ecd4cdd20_0_12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ecd4cdd20_0_50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ecd4cdd20_0_50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Frame interpolation is a kind of video processing method.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By using two image to gain frame between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Commonly, use generative model to predict frmaes.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It can include more contexual msg. But SLOW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9" name="Google Shape;129;g24ecd4cdd20_0_50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cd4cdd20_0_63:notes"/>
          <p:cNvSpPr/>
          <p:nvPr>
            <p:ph idx="2" type="sldImg"/>
          </p:nvPr>
        </p:nvSpPr>
        <p:spPr>
          <a:xfrm>
            <a:off x="430629" y="686405"/>
            <a:ext cx="5996700" cy="34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4ecd4cdd20_0_63:notes"/>
          <p:cNvSpPr txBox="1"/>
          <p:nvPr>
            <p:ph idx="1" type="body"/>
          </p:nvPr>
        </p:nvSpPr>
        <p:spPr>
          <a:xfrm>
            <a:off x="685801" y="434340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50" lIns="89300" spcFirstLastPara="1" rIns="89300" wrap="square" tIns="44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Frame interpolation is a kind of video processing method.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By using two image to gain frame between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Commonly, use generative model to predict frmaes.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It can include more contexual msg. But SLOW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7" name="Google Shape;137;g24ecd4cdd20_0_63:notes"/>
          <p:cNvSpPr txBox="1"/>
          <p:nvPr>
            <p:ph idx="12" type="sldNum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50" lIns="89300" spcFirstLastPara="1" rIns="89300" wrap="square" tIns="44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投影片">
  <p:cSld name="1_標題投影片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79512" y="983177"/>
            <a:ext cx="8856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Libre Franklin"/>
              <a:buNone/>
              <a:defRPr b="0" sz="3600">
                <a:solidFill>
                  <a:srgbClr val="00339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347664" y="2193708"/>
            <a:ext cx="4240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None/>
              <a:defRPr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Font typeface="Libre Baskerville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172200" y="4643438"/>
            <a:ext cx="24765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738809" y="141480"/>
            <a:ext cx="7793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1530"/>
              <a:buNone/>
              <a:defRPr b="0" i="0" sz="1800" u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2915816" y="3111810"/>
            <a:ext cx="3024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5755" lvl="1" marL="914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  <a:defRPr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172200" y="4643438"/>
            <a:ext cx="24765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935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21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58140" lvl="1" marL="914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7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600"/>
              <a:buChar char="⚫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00"/>
              <a:buFont typeface="Calibri"/>
              <a:buChar char="o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179512" y="4712543"/>
            <a:ext cx="45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zh-TW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716850" y="1077850"/>
            <a:ext cx="77103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zh-TW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AANet: Adaptive Aggregation Network for Efficient Stereo Matching</a:t>
            </a:r>
            <a:endParaRPr b="1" sz="3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083568" y="2841780"/>
            <a:ext cx="6904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Group 11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組員：</a:t>
            </a: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邱恆毅、王軒、曾致崴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2087724" y="4063376"/>
            <a:ext cx="48966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TW"/>
              <a:t>June 6</a:t>
            </a:r>
            <a:r>
              <a:rPr lang="zh-TW"/>
              <a:t>, 2023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179512" y="1491630"/>
            <a:ext cx="8856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zh-TW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538450" y="524275"/>
            <a:ext cx="42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138" y="129300"/>
            <a:ext cx="20097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38450" y="1426350"/>
            <a:ext cx="62877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r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ectified image pair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feature pyramid with shared ResNet-like architecture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1/3, 1/6, 1/12 original resolution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538450" y="524275"/>
            <a:ext cx="42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Cost Volume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433388"/>
            <a:ext cx="3581400" cy="4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3" y="3976875"/>
            <a:ext cx="5462175" cy="7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0" y="1260825"/>
            <a:ext cx="55626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correlationwith inner product of feature vectors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window Dmax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a 3D cost volume of demension h*w*Dmax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38450" y="524275"/>
            <a:ext cx="849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Adaptive Intra-Scale Aggregation(ISA)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38450" y="1601150"/>
            <a:ext cx="77130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then traditional 3D convolution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costs 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certain scale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Content-adaptive deformable convolution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8450" y="3337850"/>
            <a:ext cx="77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Alleviates the well-known edge-fattening issue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50" y="3891950"/>
            <a:ext cx="6280778" cy="10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988" y="1488838"/>
            <a:ext cx="341947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538450" y="524275"/>
            <a:ext cx="833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Adaptive Cross-Scale Aggregation(CSA)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62" y="2955574"/>
            <a:ext cx="5210175" cy="106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863" y="4019550"/>
            <a:ext cx="521017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538450" y="1473625"/>
            <a:ext cx="771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features from different scales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400"/>
              <a:buFont typeface="Noto Sans Symbols"/>
              <a:buChar char="⚫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 in low-texture or textureless regions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75" y="1203375"/>
            <a:ext cx="3740725" cy="39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38450" y="524275"/>
            <a:ext cx="42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Cost Aggregation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538450" y="1454725"/>
            <a:ext cx="4864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Combining ISA and CSA to form an Adaptive Aggregation Module(AAModule).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We can stack AAModules multiple times.</a:t>
            </a:r>
            <a:endParaRPr sz="2400"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188" y="3665175"/>
            <a:ext cx="5809625" cy="1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538450" y="524275"/>
            <a:ext cx="49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Disparity Regression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538450" y="1454725"/>
            <a:ext cx="754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For each pixel, adopt the soft argmin mechanism to obtain the disparity prediction.</a:t>
            </a:r>
            <a:endParaRPr sz="2400"/>
          </a:p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0" y="1149275"/>
            <a:ext cx="7755401" cy="39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538450" y="524275"/>
            <a:ext cx="42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Full </a:t>
            </a: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13" y="2996800"/>
            <a:ext cx="5299375" cy="11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538450" y="524275"/>
            <a:ext cx="42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b="1"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313" y="4137665"/>
            <a:ext cx="3948357" cy="100583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538450" y="1454725"/>
            <a:ext cx="754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Use smooth L1 loss as loss function. </a:t>
            </a:r>
            <a:r>
              <a:rPr lang="zh-TW" sz="2400">
                <a:solidFill>
                  <a:schemeClr val="dk1"/>
                </a:solidFill>
              </a:rPr>
              <a:t>For KITTI dataset, use pretrained GA-Net for where ground truth is not available.</a:t>
            </a:r>
            <a:endParaRPr sz="2400"/>
          </a:p>
        </p:txBody>
      </p: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ctrTitle"/>
          </p:nvPr>
        </p:nvSpPr>
        <p:spPr>
          <a:xfrm>
            <a:off x="179512" y="1491630"/>
            <a:ext cx="8856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zh-TW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Experiment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b="1" lang="zh-TW"/>
              <a:t>Outline</a:t>
            </a:r>
            <a:endParaRPr b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971600" y="1059582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Introduction</a:t>
            </a:r>
            <a:endParaRPr sz="15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Methodology</a:t>
            </a:r>
            <a:endParaRPr sz="15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Experiments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Conclusion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Project Proposal</a:t>
            </a:r>
            <a:endParaRPr sz="2300">
              <a:solidFill>
                <a:schemeClr val="dk1"/>
              </a:solidFill>
            </a:endParaRPr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Dataset</a:t>
            </a:r>
            <a:endParaRPr b="1"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971600" y="1059575"/>
            <a:ext cx="79062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Scene Flow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Synthetic dataset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Dense ground </a:t>
            </a:r>
            <a:r>
              <a:rPr lang="zh-TW" sz="2300">
                <a:solidFill>
                  <a:schemeClr val="dk1"/>
                </a:solidFill>
              </a:rPr>
              <a:t>truth disparity maps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KITTI 2012, KITTI 2015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Real-world dataset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Sparse ground truth disparity maps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Ablation Study</a:t>
            </a:r>
            <a:endParaRPr b="1"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449000" y="1452000"/>
            <a:ext cx="85074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EPE(End Point Error): Mean disparity error in pixels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&gt; 1px(1-pixel error): Average percentage of pixels whose disparity error &gt; 1 pixel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D1-all: Average percentage of pixels whose predictions are wrong in first frames</a:t>
            </a:r>
            <a:endParaRPr sz="2400"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Ablation Study</a:t>
            </a:r>
            <a:endParaRPr b="1"/>
          </a:p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449000" y="1452000"/>
            <a:ext cx="85074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EPE(End Point Error):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&gt; 1px(1-pixel error): </a:t>
            </a:r>
            <a:endParaRPr sz="2400"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125" y="1353925"/>
            <a:ext cx="4616234" cy="6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538" y="2537500"/>
            <a:ext cx="5008750" cy="4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5117600" y="4763325"/>
            <a:ext cx="347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888888"/>
                </a:solidFill>
              </a:rPr>
              <a:t>https://blog.csdn.net/weixin_40957452/article/details/124489843</a:t>
            </a:r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Ablation Study</a:t>
            </a:r>
            <a:endParaRPr b="1"/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 b="4099" l="3658" r="2036" t="6399"/>
          <a:stretch/>
        </p:blipFill>
        <p:spPr>
          <a:xfrm>
            <a:off x="893938" y="1190875"/>
            <a:ext cx="7356126" cy="32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Ablation Study</a:t>
            </a:r>
            <a:endParaRPr b="1"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213" y="922176"/>
            <a:ext cx="5345582" cy="40392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Sampling Points</a:t>
            </a:r>
            <a:endParaRPr b="1"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00" y="924526"/>
            <a:ext cx="8044194" cy="403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Pseudo Ground Truth Supervision</a:t>
            </a:r>
            <a:endParaRPr b="1"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01" y="1068750"/>
            <a:ext cx="7949601" cy="37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Comparison with 3D Convolutions</a:t>
            </a:r>
            <a:endParaRPr b="1"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551"/>
            <a:ext cx="8839199" cy="264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95550" y="3688595"/>
            <a:ext cx="83529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Dataset: Scene Flow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DConvs: Deformable convolution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Deformable Convolution</a:t>
            </a:r>
            <a:endParaRPr/>
          </a:p>
        </p:txBody>
      </p: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422986"/>
            <a:ext cx="7772401" cy="255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1615200" y="4288075"/>
            <a:ext cx="5913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222222"/>
                </a:solidFill>
                <a:highlight>
                  <a:srgbClr val="FFFFFF"/>
                </a:highlight>
              </a:rPr>
              <a:t>Dai, J., Qi, H., Xiong, Y., Li, Y., Zhang, G., Hu, H., &amp; Wei, Y. (2017). Deformable convolutional networks. In </a:t>
            </a:r>
            <a:r>
              <a:rPr i="1" lang="zh-TW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IEEE international conference on computer vision</a:t>
            </a:r>
            <a:r>
              <a:rPr lang="zh-TW" sz="1000">
                <a:solidFill>
                  <a:srgbClr val="222222"/>
                </a:solidFill>
                <a:highlight>
                  <a:srgbClr val="FFFFFF"/>
                </a:highlight>
              </a:rPr>
              <a:t> (pp. 764-773).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Results on Scene Flow</a:t>
            </a:r>
            <a:endParaRPr b="1"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3639"/>
            <a:ext cx="8839201" cy="103621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179512" y="1491630"/>
            <a:ext cx="8856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zh-TW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Results on KITTI 2012 and KITTI 2015</a:t>
            </a:r>
            <a:endParaRPr b="1"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785900" y="1068675"/>
            <a:ext cx="78336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Average percentage of pixels whose predictions are wrong</a:t>
            </a:r>
            <a:endParaRPr sz="23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Out-Noc: in non-occluded regions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Out-All: in all regions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D1-bg: in background </a:t>
            </a:r>
            <a:r>
              <a:rPr lang="zh-TW" sz="2300">
                <a:solidFill>
                  <a:schemeClr val="dk1"/>
                </a:solidFill>
              </a:rPr>
              <a:t>regions</a:t>
            </a:r>
            <a:r>
              <a:rPr lang="zh-TW" sz="2300">
                <a:solidFill>
                  <a:schemeClr val="dk1"/>
                </a:solidFill>
              </a:rPr>
              <a:t> in </a:t>
            </a:r>
            <a:r>
              <a:rPr lang="zh-TW" sz="2300">
                <a:solidFill>
                  <a:schemeClr val="dk1"/>
                </a:solidFill>
              </a:rPr>
              <a:t>first</a:t>
            </a:r>
            <a:r>
              <a:rPr lang="zh-TW" sz="2300">
                <a:solidFill>
                  <a:schemeClr val="dk1"/>
                </a:solidFill>
              </a:rPr>
              <a:t> frames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D1-all: in all regions in first frames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Results on KITTI 2012 and KITTI 2015</a:t>
            </a:r>
            <a:endParaRPr/>
          </a:p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430" y="2047125"/>
            <a:ext cx="5549767" cy="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785900" y="2047125"/>
            <a:ext cx="78336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Out-noc: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324" name="Google Shape;324;p45"/>
          <p:cNvSpPr txBox="1"/>
          <p:nvPr/>
        </p:nvSpPr>
        <p:spPr>
          <a:xfrm>
            <a:off x="5117600" y="4763325"/>
            <a:ext cx="347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888888"/>
                </a:solidFill>
              </a:rPr>
              <a:t>https://blog.csdn.net/weixin_40957452/article/details/124489843</a:t>
            </a:r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Results on KITTI 2012 and KITTI 2015</a:t>
            </a:r>
            <a:endParaRPr b="1"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975" y="903976"/>
            <a:ext cx="5436055" cy="403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816500" y="258551"/>
            <a:ext cx="777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42857"/>
              <a:buFont typeface="Calibri"/>
              <a:buNone/>
            </a:pPr>
            <a:r>
              <a:rPr lang="zh-TW"/>
              <a:t>Disparity Prediction Error</a:t>
            </a:r>
            <a:endParaRPr b="1"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50" y="950150"/>
            <a:ext cx="6490100" cy="40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ctrTitle"/>
          </p:nvPr>
        </p:nvSpPr>
        <p:spPr>
          <a:xfrm>
            <a:off x="179512" y="1491630"/>
            <a:ext cx="8856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zh-TW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Conclusion</a:t>
            </a:r>
            <a:endParaRPr b="1"/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877975" y="1108907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300">
                <a:solidFill>
                  <a:schemeClr val="dk1"/>
                </a:solidFill>
              </a:rPr>
              <a:t>Proposed 2 efficient and lightweight modules, ISA and CSA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Replaced 3D convolutions completely by ISA and CSA modules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Speeded up existing top-performance models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Improved the </a:t>
            </a:r>
            <a:r>
              <a:rPr lang="zh-TW" sz="2300">
                <a:solidFill>
                  <a:schemeClr val="dk1"/>
                </a:solidFill>
              </a:rPr>
              <a:t>performance</a:t>
            </a:r>
            <a:r>
              <a:rPr lang="zh-TW" sz="2300">
                <a:solidFill>
                  <a:schemeClr val="dk1"/>
                </a:solidFill>
              </a:rPr>
              <a:t> of fast </a:t>
            </a:r>
            <a:r>
              <a:rPr lang="zh-TW" sz="2300">
                <a:solidFill>
                  <a:schemeClr val="dk1"/>
                </a:solidFill>
              </a:rPr>
              <a:t>stereo</a:t>
            </a:r>
            <a:r>
              <a:rPr lang="zh-TW" sz="2300">
                <a:solidFill>
                  <a:schemeClr val="dk1"/>
                </a:solidFill>
              </a:rPr>
              <a:t> models</a:t>
            </a:r>
            <a:endParaRPr sz="2300">
              <a:solidFill>
                <a:schemeClr val="dk1"/>
              </a:solidFill>
            </a:endParaRPr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355" name="Google Shape;35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ctrTitle"/>
          </p:nvPr>
        </p:nvSpPr>
        <p:spPr>
          <a:xfrm>
            <a:off x="179512" y="1491630"/>
            <a:ext cx="8856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zh-TW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Proposal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Motivation</a:t>
            </a:r>
            <a:endParaRPr b="1"/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877975" y="1108900"/>
            <a:ext cx="80634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1900">
                <a:solidFill>
                  <a:schemeClr val="dk1"/>
                </a:solidFill>
              </a:rPr>
              <a:t>After the Covid-19 pandemic, </a:t>
            </a:r>
            <a:r>
              <a:rPr lang="zh-TW" sz="1900">
                <a:solidFill>
                  <a:srgbClr val="FF0000"/>
                </a:solidFill>
              </a:rPr>
              <a:t>remote healthcare and smart health</a:t>
            </a:r>
            <a:r>
              <a:rPr lang="zh-TW" sz="1900">
                <a:solidFill>
                  <a:schemeClr val="dk1"/>
                </a:solidFill>
              </a:rPr>
              <a:t> have become significant concerns for people. </a:t>
            </a:r>
            <a:endParaRPr sz="1900">
              <a:solidFill>
                <a:schemeClr val="dk1"/>
              </a:solidFill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1900">
                <a:solidFill>
                  <a:schemeClr val="dk1"/>
                </a:solidFill>
              </a:rPr>
              <a:t>Traditional electrocardiography (ECG) poses challenges 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zh-TW" sz="1900">
                <a:solidFill>
                  <a:srgbClr val="FF0000"/>
                </a:solidFill>
              </a:rPr>
              <a:t>Cumbersome wearable devices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zh-TW" sz="1900">
                <a:solidFill>
                  <a:schemeClr val="dk1"/>
                </a:solidFill>
              </a:rPr>
              <a:t>The need for </a:t>
            </a:r>
            <a:r>
              <a:rPr lang="zh-TW" sz="1900">
                <a:solidFill>
                  <a:srgbClr val="FF0000"/>
                </a:solidFill>
              </a:rPr>
              <a:t>trained professionals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zh-TW" sz="1900">
                <a:solidFill>
                  <a:srgbClr val="FF0000"/>
                </a:solidFill>
              </a:rPr>
              <a:t>Expensive equipment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Making it less suitable for remote healthcare.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0" name="Google Shape;37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Motivation</a:t>
            </a:r>
            <a:endParaRPr b="1"/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877975" y="1108900"/>
            <a:ext cx="81630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1900">
                <a:solidFill>
                  <a:schemeClr val="dk1"/>
                </a:solidFill>
              </a:rPr>
              <a:t>In this proposal, we suggest </a:t>
            </a:r>
            <a:r>
              <a:rPr lang="zh-TW" sz="1900">
                <a:solidFill>
                  <a:srgbClr val="FF9900"/>
                </a:solidFill>
              </a:rPr>
              <a:t>utilizing photoplethysmography (PPG) for ECG reconstruction</a:t>
            </a:r>
            <a:r>
              <a:rPr lang="zh-TW" sz="1900">
                <a:solidFill>
                  <a:schemeClr val="dk1"/>
                </a:solidFill>
              </a:rPr>
              <a:t> to address these drawbacks. </a:t>
            </a:r>
            <a:endParaRPr sz="1900">
              <a:solidFill>
                <a:schemeClr val="dk1"/>
              </a:solidFill>
            </a:endParaRPr>
          </a:p>
          <a:p>
            <a:pPr indent="-36893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AutoNum type="arabicPeriod"/>
            </a:pPr>
            <a:r>
              <a:rPr lang="zh-TW" sz="1900">
                <a:solidFill>
                  <a:srgbClr val="FF0000"/>
                </a:solidFill>
              </a:rPr>
              <a:t>S</a:t>
            </a:r>
            <a:r>
              <a:rPr lang="zh-TW" sz="1900">
                <a:solidFill>
                  <a:srgbClr val="FF0000"/>
                </a:solidFill>
              </a:rPr>
              <a:t>implicity in wearability</a:t>
            </a:r>
            <a:endParaRPr sz="1900">
              <a:solidFill>
                <a:srgbClr val="FF0000"/>
              </a:solidFill>
            </a:endParaRPr>
          </a:p>
          <a:p>
            <a:pPr indent="-36893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AutoNum type="arabicPeriod"/>
            </a:pPr>
            <a:r>
              <a:rPr lang="zh-TW" sz="1900">
                <a:solidFill>
                  <a:srgbClr val="FF0000"/>
                </a:solidFill>
              </a:rPr>
              <a:t>E</a:t>
            </a:r>
            <a:r>
              <a:rPr lang="zh-TW" sz="1900">
                <a:solidFill>
                  <a:srgbClr val="FF0000"/>
                </a:solidFill>
              </a:rPr>
              <a:t>liminate the need for specialized personnel</a:t>
            </a:r>
            <a:endParaRPr sz="1900">
              <a:solidFill>
                <a:srgbClr val="FF0000"/>
              </a:solidFill>
            </a:endParaRPr>
          </a:p>
          <a:p>
            <a:pPr indent="-36893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AutoNum type="arabicPeriod"/>
            </a:pPr>
            <a:r>
              <a:rPr lang="zh-TW" sz="1900">
                <a:solidFill>
                  <a:srgbClr val="FF0000"/>
                </a:solidFill>
              </a:rPr>
              <a:t>R</a:t>
            </a:r>
            <a:r>
              <a:rPr lang="zh-TW" sz="1900">
                <a:solidFill>
                  <a:srgbClr val="FF0000"/>
                </a:solidFill>
              </a:rPr>
              <a:t>educe </a:t>
            </a:r>
            <a:r>
              <a:rPr lang="zh-TW" sz="1900">
                <a:solidFill>
                  <a:schemeClr val="dk1"/>
                </a:solidFill>
              </a:rPr>
              <a:t>equipment </a:t>
            </a:r>
            <a:r>
              <a:rPr lang="zh-TW" sz="1900">
                <a:solidFill>
                  <a:srgbClr val="FF0000"/>
                </a:solidFill>
              </a:rPr>
              <a:t>costs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78" name="Google Shape;37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Dataset</a:t>
            </a:r>
            <a:endParaRPr b="1"/>
          </a:p>
        </p:txBody>
      </p:sp>
      <p:sp>
        <p:nvSpPr>
          <p:cNvPr id="385" name="Google Shape;385;p53"/>
          <p:cNvSpPr txBox="1"/>
          <p:nvPr>
            <p:ph idx="1" type="body"/>
          </p:nvPr>
        </p:nvSpPr>
        <p:spPr>
          <a:xfrm>
            <a:off x="877975" y="1108907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BIDMC open dataset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Subjects : 53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FPS: 125Hz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Record data length: Each subjects about 5-8 min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Contains: PPG、ECG、SpO2、HR、RR</a:t>
            </a:r>
            <a:endParaRPr sz="2300">
              <a:solidFill>
                <a:schemeClr val="dk1"/>
              </a:solidFill>
            </a:endParaRPr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386" name="Google Shape;38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35225" y="205975"/>
            <a:ext cx="82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Introduction</a:t>
            </a:r>
            <a:endParaRPr b="1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95538" y="1201632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87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chemeClr val="dk1"/>
                </a:solidFill>
              </a:rPr>
              <a:t>Title : AANet: Adaptive Aggregation Network for Efficient Stereo Matching</a:t>
            </a:r>
            <a:endParaRPr sz="2400">
              <a:solidFill>
                <a:schemeClr val="dk1"/>
              </a:solidFill>
            </a:endParaRPr>
          </a:p>
          <a:p>
            <a:pPr indent="-3187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chemeClr val="dk1"/>
                </a:solidFill>
              </a:rPr>
              <a:t>Conference : CVPR 2020</a:t>
            </a:r>
            <a:endParaRPr sz="2400">
              <a:solidFill>
                <a:schemeClr val="dk1"/>
              </a:solidFill>
            </a:endParaRPr>
          </a:p>
          <a:p>
            <a:pPr indent="-3187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TW" sz="2400">
                <a:solidFill>
                  <a:schemeClr val="dk1"/>
                </a:solidFill>
              </a:rPr>
              <a:t>Publish Date : 13-19 June 2020</a:t>
            </a:r>
            <a:endParaRPr sz="2400">
              <a:solidFill>
                <a:schemeClr val="dk1"/>
              </a:solidFill>
            </a:endParaRPr>
          </a:p>
          <a:p>
            <a:pPr indent="-3187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TW" sz="2400">
                <a:solidFill>
                  <a:schemeClr val="dk1"/>
                </a:solidFill>
              </a:rPr>
              <a:t>Citation : 174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Structure</a:t>
            </a:r>
            <a:endParaRPr b="1"/>
          </a:p>
        </p:txBody>
      </p:sp>
      <p:sp>
        <p:nvSpPr>
          <p:cNvPr id="393" name="Google Shape;393;p54"/>
          <p:cNvSpPr txBox="1"/>
          <p:nvPr>
            <p:ph idx="1" type="body"/>
          </p:nvPr>
        </p:nvSpPr>
        <p:spPr>
          <a:xfrm>
            <a:off x="877975" y="1108907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Using GAN with 2 discriminator </a:t>
            </a:r>
            <a:endParaRPr sz="2300">
              <a:solidFill>
                <a:schemeClr val="dk1"/>
              </a:solidFill>
            </a:endParaRPr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394" name="Google Shape;39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5" name="Google Shape;3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88" y="2027926"/>
            <a:ext cx="7808625" cy="23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 txBox="1"/>
          <p:nvPr/>
        </p:nvSpPr>
        <p:spPr>
          <a:xfrm>
            <a:off x="1206150" y="3055175"/>
            <a:ext cx="6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PPG</a:t>
            </a:r>
            <a:endParaRPr/>
          </a:p>
        </p:txBody>
      </p:sp>
      <p:sp>
        <p:nvSpPr>
          <p:cNvPr id="397" name="Google Shape;397;p54"/>
          <p:cNvSpPr txBox="1"/>
          <p:nvPr/>
        </p:nvSpPr>
        <p:spPr>
          <a:xfrm>
            <a:off x="7752600" y="3641175"/>
            <a:ext cx="9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ECG Gt.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Evaluation</a:t>
            </a:r>
            <a:endParaRPr b="1"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877975" y="1108907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RMSE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RR interval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Pearson correlation coefficient</a:t>
            </a:r>
            <a:endParaRPr sz="2300">
              <a:solidFill>
                <a:schemeClr val="dk1"/>
              </a:solidFill>
            </a:endParaRPr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405" name="Google Shape;40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Reference</a:t>
            </a:r>
            <a:endParaRPr b="1"/>
          </a:p>
        </p:txBody>
      </p:sp>
      <p:sp>
        <p:nvSpPr>
          <p:cNvPr id="412" name="Google Shape;412;p56"/>
          <p:cNvSpPr txBox="1"/>
          <p:nvPr>
            <p:ph idx="1" type="body"/>
          </p:nvPr>
        </p:nvSpPr>
        <p:spPr>
          <a:xfrm>
            <a:off x="877975" y="1108900"/>
            <a:ext cx="77244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Q. Zhu, X. Tian, C. -W. Wong and M. Wu, "ECG Reconstruction via PPG: A Pilot Study," 2019 </a:t>
            </a:r>
            <a:r>
              <a:rPr i="1" lang="zh-TW" sz="1300">
                <a:solidFill>
                  <a:schemeClr val="dk1"/>
                </a:solidFill>
              </a:rPr>
              <a:t>IEEE EMBS International Conference on Biomedical &amp; Health Informatics (BHI), Chicago, IL, USA, 2019</a:t>
            </a:r>
            <a:r>
              <a:rPr lang="zh-TW" sz="1300">
                <a:solidFill>
                  <a:schemeClr val="dk1"/>
                </a:solidFill>
              </a:rPr>
              <a:t>, pp. 1-4, doi: 10.1109/BHI.2019.8834612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H. -Y. Chiu, H. -H. Shuai and P. C. . -P. Chao, "Reconstructing QRS Complex From PPG by Transformed Attentional Neural Networks," in </a:t>
            </a:r>
            <a:r>
              <a:rPr i="1" lang="zh-TW" sz="1300">
                <a:solidFill>
                  <a:schemeClr val="dk1"/>
                </a:solidFill>
              </a:rPr>
              <a:t>IEEE Sensors Journal</a:t>
            </a:r>
            <a:r>
              <a:rPr lang="zh-TW" sz="1300">
                <a:solidFill>
                  <a:schemeClr val="dk1"/>
                </a:solidFill>
              </a:rPr>
              <a:t>, vol. 20, no. 20, pp. 12374-12383, 15 Oct.15, 2020, doi: 10.1109/JSEN.2020.3000344.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E. Lan, "Performer: A Novel PPG-to-ECG Reconstruction Transformer for a Digital Biomarker of Cardiovascular Disease Detection," </a:t>
            </a:r>
            <a:r>
              <a:rPr i="1" lang="zh-TW" sz="1300">
                <a:solidFill>
                  <a:schemeClr val="dk1"/>
                </a:solidFill>
              </a:rPr>
              <a:t>2023 IEEE/CVF Winter Conference on Applications of Computer Vision (WACV)</a:t>
            </a:r>
            <a:r>
              <a:rPr lang="zh-TW" sz="1300">
                <a:solidFill>
                  <a:schemeClr val="dk1"/>
                </a:solidFill>
              </a:rPr>
              <a:t>, Waikoloa, HI, USA, 2023, pp. 1990-1998, doi: 10.1109/WACV56688.2023.00203.</a:t>
            </a:r>
            <a:endParaRPr sz="1300">
              <a:solidFill>
                <a:schemeClr val="dk1"/>
              </a:solidFill>
            </a:endParaRPr>
          </a:p>
          <a:p>
            <a:pPr indent="-14478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413" name="Google Shape;41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35225" y="205975"/>
            <a:ext cx="82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Introduction</a:t>
            </a:r>
            <a:endParaRPr b="1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95538" y="1201632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87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chemeClr val="dk1"/>
                </a:solidFill>
              </a:rPr>
              <a:t>Task </a:t>
            </a:r>
            <a:r>
              <a:rPr lang="zh-TW" sz="2400">
                <a:solidFill>
                  <a:schemeClr val="dk1"/>
                </a:solidFill>
              </a:rPr>
              <a:t>: stereo matching</a:t>
            </a:r>
            <a:endParaRPr sz="2400">
              <a:solidFill>
                <a:schemeClr val="dk1"/>
              </a:solidFill>
            </a:endParaRPr>
          </a:p>
          <a:p>
            <a:pPr indent="-318770" lvl="0" marL="274320" rtl="0" algn="just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zh-TW" sz="2400">
                <a:solidFill>
                  <a:schemeClr val="dk1"/>
                </a:solidFill>
              </a:rPr>
              <a:t>E</a:t>
            </a:r>
            <a:r>
              <a:rPr lang="zh-TW" sz="2400">
                <a:solidFill>
                  <a:schemeClr val="dk1"/>
                </a:solidFill>
              </a:rPr>
              <a:t>xtract depth information from a pair of stereo images</a:t>
            </a:r>
            <a:endParaRPr sz="2400">
              <a:solidFill>
                <a:schemeClr val="dk1"/>
              </a:solidFill>
            </a:endParaRPr>
          </a:p>
          <a:p>
            <a:pPr indent="-292100" lvl="1" marL="914400" rtl="0" algn="just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000"/>
              <a:buChar char="⚫"/>
            </a:pPr>
            <a:r>
              <a:rPr lang="zh-TW" sz="2000">
                <a:solidFill>
                  <a:schemeClr val="dk1"/>
                </a:solidFill>
              </a:rPr>
              <a:t>Matching corresponding points or features in the </a:t>
            </a:r>
            <a:r>
              <a:rPr lang="zh-TW" sz="2000">
                <a:solidFill>
                  <a:srgbClr val="FF0000"/>
                </a:solidFill>
              </a:rPr>
              <a:t>left and right</a:t>
            </a:r>
            <a:r>
              <a:rPr lang="zh-TW" sz="2000">
                <a:solidFill>
                  <a:schemeClr val="dk1"/>
                </a:solidFill>
              </a:rPr>
              <a:t> </a:t>
            </a:r>
            <a:r>
              <a:rPr lang="zh-TW" sz="2000">
                <a:solidFill>
                  <a:srgbClr val="FF0000"/>
                </a:solidFill>
              </a:rPr>
              <a:t>images</a:t>
            </a:r>
            <a:r>
              <a:rPr lang="zh-TW" sz="2000">
                <a:solidFill>
                  <a:schemeClr val="dk1"/>
                </a:solidFill>
              </a:rPr>
              <a:t> to </a:t>
            </a:r>
            <a:r>
              <a:rPr lang="zh-TW" sz="2000">
                <a:solidFill>
                  <a:srgbClr val="FF0000"/>
                </a:solidFill>
              </a:rPr>
              <a:t>estimate </a:t>
            </a:r>
            <a:r>
              <a:rPr lang="zh-TW" sz="2000">
                <a:solidFill>
                  <a:schemeClr val="dk1"/>
                </a:solidFill>
              </a:rPr>
              <a:t>the </a:t>
            </a:r>
            <a:r>
              <a:rPr lang="zh-TW" sz="2000">
                <a:solidFill>
                  <a:srgbClr val="FF0000"/>
                </a:solidFill>
              </a:rPr>
              <a:t>disparity </a:t>
            </a:r>
            <a:r>
              <a:rPr lang="zh-TW" sz="2000">
                <a:solidFill>
                  <a:schemeClr val="dk1"/>
                </a:solidFill>
              </a:rPr>
              <a:t>or the </a:t>
            </a:r>
            <a:r>
              <a:rPr lang="zh-TW" sz="2000">
                <a:solidFill>
                  <a:srgbClr val="FF0000"/>
                </a:solidFill>
              </a:rPr>
              <a:t>distance </a:t>
            </a:r>
            <a:r>
              <a:rPr lang="zh-TW" sz="2000">
                <a:solidFill>
                  <a:schemeClr val="dk1"/>
                </a:solidFill>
              </a:rPr>
              <a:t>between the camera and the objects in the scene.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500" y="72650"/>
            <a:ext cx="2195950" cy="185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4274125" y="4720925"/>
            <a:ext cx="46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B7B7B7"/>
                </a:solidFill>
              </a:rPr>
              <a:t>picture ref : </a:t>
            </a:r>
            <a:r>
              <a:rPr lang="zh-TW" sz="1200">
                <a:solidFill>
                  <a:srgbClr val="B7B7B7"/>
                </a:solidFill>
              </a:rPr>
              <a:t>https://blog.csdn.net/hxxjxw/article/details/108861946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35225" y="205975"/>
            <a:ext cx="82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Introduction</a:t>
            </a:r>
            <a:endParaRPr b="1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95538" y="1201632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8770" lvl="0" marL="27432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chemeClr val="dk1"/>
                </a:solidFill>
              </a:rPr>
              <a:t>S</a:t>
            </a:r>
            <a:r>
              <a:rPr lang="zh-TW" sz="2400">
                <a:solidFill>
                  <a:schemeClr val="dk1"/>
                </a:solidFill>
              </a:rPr>
              <a:t>tereo matching Task</a:t>
            </a:r>
            <a:endParaRPr sz="24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M</a:t>
            </a:r>
            <a:r>
              <a:rPr lang="zh-TW" sz="2000">
                <a:solidFill>
                  <a:schemeClr val="dk1"/>
                </a:solidFill>
              </a:rPr>
              <a:t>atching cost computation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Cost aggregation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Disparity computation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Disparity refinement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25" y="508375"/>
            <a:ext cx="3307725" cy="3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047" y="3522797"/>
            <a:ext cx="5138825" cy="12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4600200" y="4739775"/>
            <a:ext cx="45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888888"/>
                </a:solidFill>
              </a:rPr>
              <a:t>https://homepages.inf.ed.ac.uk/rbf/CAMERA/RESULTS/YEAR3/node8.html</a:t>
            </a:r>
            <a:endParaRPr sz="9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888888"/>
                </a:solidFill>
              </a:rPr>
              <a:t>https://jivp-eurasipjournals.springeropen.com/articles/10.1186/s13640-020-00525-3</a:t>
            </a:r>
            <a:endParaRPr sz="900">
              <a:solidFill>
                <a:srgbClr val="888888"/>
              </a:solidFill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279025" y="5003875"/>
            <a:ext cx="38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35225" y="205975"/>
            <a:ext cx="82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Introduction</a:t>
            </a:r>
            <a:endParaRPr b="1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95538" y="1201632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600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</a:rPr>
              <a:t>Traditional stereo matching algorithms </a:t>
            </a:r>
            <a:endParaRPr sz="24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zh-TW" sz="2100">
                <a:solidFill>
                  <a:schemeClr val="dk1"/>
                </a:solidFill>
              </a:rPr>
              <a:t>Global methods - solved  optimization problem by </a:t>
            </a:r>
            <a:endParaRPr sz="2100">
              <a:solidFill>
                <a:schemeClr val="dk1"/>
              </a:solidFill>
            </a:endParaRPr>
          </a:p>
          <a:p>
            <a:pPr indent="-3619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lphaLcPeriod"/>
            </a:pPr>
            <a:r>
              <a:rPr lang="zh-TW" sz="2100">
                <a:solidFill>
                  <a:schemeClr val="dk1"/>
                </a:solidFill>
              </a:rPr>
              <a:t>Minimize global objective function (data, smoothness terms)</a:t>
            </a:r>
            <a:endParaRPr sz="2100">
              <a:solidFill>
                <a:schemeClr val="dk1"/>
              </a:solidFill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zh-TW" sz="2100">
                <a:solidFill>
                  <a:schemeClr val="dk1"/>
                </a:solidFill>
              </a:rPr>
              <a:t> Local methods - faster, only consider neighbor information</a:t>
            </a:r>
            <a:endParaRPr sz="2100">
              <a:solidFill>
                <a:schemeClr val="dk1"/>
              </a:solidFill>
            </a:endParaRPr>
          </a:p>
          <a:p>
            <a:pPr indent="-298450" lvl="0" marL="3600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</a:rPr>
              <a:t>Traditional stereo matching algorithms Challenge</a:t>
            </a:r>
            <a:endParaRPr sz="24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Textureless region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Repetitive patterns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Thin structures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35225" y="205975"/>
            <a:ext cx="82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Introduction</a:t>
            </a:r>
            <a:endParaRPr b="1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95538" y="1201632"/>
            <a:ext cx="83529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600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</a:rPr>
              <a:t>Learning based</a:t>
            </a:r>
            <a:r>
              <a:rPr lang="zh-TW" sz="2400">
                <a:solidFill>
                  <a:schemeClr val="dk1"/>
                </a:solidFill>
              </a:rPr>
              <a:t> stereo matching</a:t>
            </a:r>
            <a:endParaRPr sz="2400"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zh-TW">
                <a:solidFill>
                  <a:schemeClr val="dk1"/>
                </a:solidFill>
              </a:rPr>
              <a:t>DispNetC (2016 ICCV workshop):</a:t>
            </a:r>
            <a:r>
              <a:rPr b="1" lang="zh-TW" sz="1900">
                <a:solidFill>
                  <a:schemeClr val="dk1"/>
                </a:solidFill>
              </a:rPr>
              <a:t> </a:t>
            </a:r>
            <a:endParaRPr b="1" sz="1900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First end-to-end trainable framework </a:t>
            </a:r>
            <a:endParaRPr sz="1500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Correlation layer - measure similarity of left and right image features</a:t>
            </a:r>
            <a:endParaRPr sz="15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zh-TW">
                <a:solidFill>
                  <a:schemeClr val="dk1"/>
                </a:solidFill>
              </a:rPr>
              <a:t>GC-Net (2017 ICCV): </a:t>
            </a:r>
            <a:endParaRPr b="1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Concatenate left and right features -&gt; get high dimension feature</a:t>
            </a:r>
            <a:endParaRPr sz="1500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Use 3D convolution to aggregate 4D cost volume</a:t>
            </a:r>
            <a:endParaRPr sz="15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zh-TW">
                <a:solidFill>
                  <a:schemeClr val="dk1"/>
                </a:solidFill>
              </a:rPr>
              <a:t>PSMNet (2018 CVPR): </a:t>
            </a:r>
            <a:endParaRPr b="1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 Improves GC-Net by 3D convolutions for cost aggregation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35225" y="205975"/>
            <a:ext cx="82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lang="zh-TW"/>
              <a:t>Introduction</a:t>
            </a:r>
            <a:endParaRPr b="1"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95551" y="1201625"/>
            <a:ext cx="87486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600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</a:rPr>
              <a:t>Learning based stereo matching</a:t>
            </a:r>
            <a:endParaRPr sz="15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4"/>
            </a:pPr>
            <a:r>
              <a:rPr b="1" lang="zh-TW">
                <a:solidFill>
                  <a:schemeClr val="dk1"/>
                </a:solidFill>
              </a:rPr>
              <a:t>GA-Net </a:t>
            </a:r>
            <a:r>
              <a:rPr b="1" lang="zh-TW">
                <a:solidFill>
                  <a:schemeClr val="dk1"/>
                </a:solidFill>
              </a:rPr>
              <a:t>(2019 CVPR): </a:t>
            </a:r>
            <a:endParaRPr b="1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Notices the drawbacks of 3D convolutions</a:t>
            </a:r>
            <a:endParaRPr sz="1500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Replace 3D convolution with two guided aggregation layers.</a:t>
            </a:r>
            <a:endParaRPr sz="1500">
              <a:solidFill>
                <a:schemeClr val="dk1"/>
              </a:solidFill>
            </a:endParaRPr>
          </a:p>
          <a:p>
            <a:pPr indent="-323850" lvl="1" marL="130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zh-TW" sz="1500">
                <a:solidFill>
                  <a:schemeClr val="dk1"/>
                </a:solidFill>
              </a:rPr>
              <a:t>Still use 15 3D convolution layers</a:t>
            </a:r>
            <a:endParaRPr sz="1500">
              <a:solidFill>
                <a:schemeClr val="dk1"/>
              </a:solidFill>
            </a:endParaRPr>
          </a:p>
          <a:p>
            <a:pPr indent="-298450" lvl="0" marL="3600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⚫"/>
            </a:pPr>
            <a:r>
              <a:rPr lang="zh-TW" sz="2400">
                <a:solidFill>
                  <a:schemeClr val="dk1"/>
                </a:solidFill>
              </a:rPr>
              <a:t>Contribution: </a:t>
            </a:r>
            <a:endParaRPr sz="24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State-of-the-art results </a:t>
            </a:r>
            <a:r>
              <a:rPr b="1" lang="zh-TW" sz="1500">
                <a:solidFill>
                  <a:schemeClr val="dk1"/>
                </a:solidFill>
              </a:rPr>
              <a:t>without any 3D convolutions</a:t>
            </a:r>
            <a:r>
              <a:rPr lang="zh-TW" sz="1500">
                <a:solidFill>
                  <a:schemeClr val="dk1"/>
                </a:solidFill>
              </a:rPr>
              <a:t> -&gt; speed up inference time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Proposed ISA, CSA module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